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72" r:id="rId11"/>
    <p:sldId id="286" r:id="rId12"/>
    <p:sldId id="287" r:id="rId13"/>
    <p:sldId id="288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42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5" Type="http://schemas.openxmlformats.org/officeDocument/2006/relationships/image" Target="../media/image2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Relationship Id="rId1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4C04072-5250-4250-90D0-B17C2742B1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F4096FF-85EC-45B1-93C3-7AB198CABF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9A454CE4-0191-4C42-B10C-A89357C23F2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E4B4D908-25DD-400F-8A91-0202E6EAB46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Щелчок правит 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BD8B6853-5C37-4EC9-9B1F-49551B39E0E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F90FB31A-D1DC-4473-9354-8D84F10A4C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826CCA5A-5B94-4EF3-9D3B-F0EBBC92A03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CCA5A-5B94-4EF3-9D3B-F0EBBC92A033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25134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CCA5A-5B94-4EF3-9D3B-F0EBBC92A033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8209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CCA5A-5B94-4EF3-9D3B-F0EBBC92A033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3244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CCA5A-5B94-4EF3-9D3B-F0EBBC92A033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9480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7CEBED-025C-44AC-9544-C9EDB96268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090CE3-8B59-4BD1-AB29-C5B99F5D6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DAAE10-ACBD-4E07-AEF3-9B2240D12D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B09AA3-BF7F-48ED-872A-9C316765CB1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0474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C56DE1-D7E2-4107-BF17-821CD72542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C670EA-5B13-4C9E-9FEA-659049807C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2369FFA-2032-410B-9E2D-B4D4E6CF57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42D7B6-FE76-4C6D-BEB4-6B0C3955D3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6135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0BD60B-8CF2-43BF-850F-39917C08C9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9D8DFE-6D7F-4944-9B06-F9B651E899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DB4B7B-1005-413F-BDEA-8D869315E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A4EC3D-F1B5-462E-BC37-0DA5921484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5326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57A949-EC85-442A-8847-1921DF10EC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26015C-F795-458C-A118-E989953421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DB97FE-E2AE-495A-A19D-9642E84E17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4ED0D3-DBFD-43B5-8DED-EA4A6C3464E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8816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F3781F2-41C3-4BD8-8AE7-C5A11384EE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EE0D379-F684-48E3-92EB-EAE1F2AC5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DFFD3C-A943-4829-9C30-4826E0A49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7AE972-AAD3-41ED-AC56-B21224F962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3010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9370F3-0564-459B-B211-14B5A90D19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33095E-9B49-476C-950B-235515B15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757E01-CC3F-4F49-8F3C-942D4A711D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A3654-D59B-4B01-A849-6B47865C235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3347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A48EFA8-8EF6-4283-B913-CC117D9F39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5ACB9F7-1864-4DE5-BDDB-C651318B8D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50BDC0E-81F6-4FF1-90E0-5BA9F5E082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46323-994C-490C-864D-1F0D67BB53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891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5064086-4EB8-452C-9CA8-9E3F8851D4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248D61-1B37-405A-82DA-33C1BD4927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2EA8790-8595-4A32-94AA-0B34A9D92F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30D7F2-47E2-4FD2-B9D0-8CBADFEED66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330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B85A9A1-6869-421E-807F-9704D7BB67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C280A5-7EBB-4E52-8E37-88BFB0E39F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F4E5057-0F26-4966-B194-B8EBE44215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E03746-358B-47BE-8BF6-BC1FCDCF3FD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174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B25805-32DF-4574-B2EE-681F60851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7FA439-D746-4583-86BA-840AB548C0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B797A6-6B05-4D5C-AA50-D3822FC0F4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323061-F15C-4F42-B8B3-4933FF6AA1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9613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966A69-09E1-4F56-A7DF-0857ECCE74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06FB05-9413-4876-9B63-C553F19F4D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C454BC-C309-4FC0-9F2A-5CB91339EA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85200-440A-46F6-AEAF-5B796BFFD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380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Texturizer/>
                    </a14:imgEffect>
                    <a14:imgEffect>
                      <a14:sharpenSoften amount="-86000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938DEA2-5BCC-45A7-A1DA-A95C7A2000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FC01FCE-9E47-46FB-B6C5-5515FA248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313339-7B0A-41CA-9941-8B4F916FBD6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40CA26-63F4-4E5F-8AA7-4DAFBE578A1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49259C5-8714-4CB4-BA29-AED2BF33940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666693-77CA-4E27-8F1C-97DCBEEE5258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0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30.wmf"/><Relationship Id="rId4" Type="http://schemas.openxmlformats.org/officeDocument/2006/relationships/image" Target="../media/image27.PNG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4.wmf"/><Relationship Id="rId26" Type="http://schemas.openxmlformats.org/officeDocument/2006/relationships/image" Target="../media/image18.wmf"/><Relationship Id="rId3" Type="http://schemas.openxmlformats.org/officeDocument/2006/relationships/oleObject" Target="../embeddings/oleObject6.bin"/><Relationship Id="rId21" Type="http://schemas.openxmlformats.org/officeDocument/2006/relationships/oleObject" Target="../embeddings/oleObject15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3.bin"/><Relationship Id="rId25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29" Type="http://schemas.openxmlformats.org/officeDocument/2006/relationships/oleObject" Target="../embeddings/oleObject19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24" Type="http://schemas.openxmlformats.org/officeDocument/2006/relationships/image" Target="../media/image17.wmf"/><Relationship Id="rId32" Type="http://schemas.openxmlformats.org/officeDocument/2006/relationships/image" Target="../media/image21.wmf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16.bin"/><Relationship Id="rId28" Type="http://schemas.openxmlformats.org/officeDocument/2006/relationships/image" Target="../media/image19.wmf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4.bin"/><Relationship Id="rId31" Type="http://schemas.openxmlformats.org/officeDocument/2006/relationships/oleObject" Target="../embeddings/oleObject20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Relationship Id="rId27" Type="http://schemas.openxmlformats.org/officeDocument/2006/relationships/oleObject" Target="../embeddings/oleObject18.bin"/><Relationship Id="rId30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916E9AA-ECF9-4EDA-97EC-087AC8AA5623}"/>
              </a:ext>
            </a:extLst>
          </p:cNvPr>
          <p:cNvSpPr txBox="1"/>
          <p:nvPr/>
        </p:nvSpPr>
        <p:spPr>
          <a:xfrm>
            <a:off x="89756" y="164420"/>
            <a:ext cx="8964488" cy="4624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8. Влияние факторов времени, эластичности спроса и предложения и налогообложения на уровень коммерческого риска</a:t>
            </a:r>
          </a:p>
          <a:p>
            <a:pPr algn="ctr"/>
            <a:endParaRPr lang="ru-RU" sz="1600" b="1" spc="1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533400" algn="just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ru-RU" sz="2600" i="1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фактора времени на уровень коммерческого риска</a:t>
            </a:r>
          </a:p>
          <a:p>
            <a:pPr marL="628650" indent="-533400" algn="just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ru-RU" sz="2600" i="1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факторов эластичности предложения и спроса на уровень коммерческого риска</a:t>
            </a:r>
          </a:p>
          <a:p>
            <a:pPr marL="628650" indent="-533400" algn="just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  <a:tabLst>
                <a:tab pos="800100" algn="l"/>
              </a:tabLst>
            </a:pPr>
            <a:r>
              <a:rPr lang="ru-RU" sz="2600" i="1" spc="1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фактора налогообложения в рыночном равновесии на уровень коммерческого риска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EDE2F6-A895-4221-BB1D-CA2B2D81E417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Кривая эластичности спроса от цен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1AACC12-CB30-4543-B287-865F248E2A6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07"/>
          <a:stretch/>
        </p:blipFill>
        <p:spPr>
          <a:xfrm>
            <a:off x="323528" y="980728"/>
            <a:ext cx="7416824" cy="5466932"/>
          </a:xfrm>
          <a:prstGeom prst="rect">
            <a:avLst/>
          </a:prstGeom>
        </p:spPr>
      </p:pic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748F2C6-0531-4605-B57C-556A86EACC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580583"/>
              </p:ext>
            </p:extLst>
          </p:nvPr>
        </p:nvGraphicFramePr>
        <p:xfrm>
          <a:off x="4716016" y="1211042"/>
          <a:ext cx="1581118" cy="824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0" name="Equation" r:id="rId5" imgW="850680" imgH="444240" progId="Equation.DSMT4">
                  <p:embed/>
                </p:oleObj>
              </mc:Choice>
              <mc:Fallback>
                <p:oleObj name="Equation" r:id="rId5" imgW="850680" imgH="444240" progId="Equation.DSMT4">
                  <p:embed/>
                  <p:pic>
                    <p:nvPicPr>
                      <p:cNvPr id="2" name="Объект 1">
                        <a:extLst>
                          <a:ext uri="{FF2B5EF4-FFF2-40B4-BE49-F238E27FC236}">
                            <a16:creationId xmlns:a16="http://schemas.microsoft.com/office/drawing/2014/main" id="{EA1C29A4-C833-4A50-AD44-F6DC6471F3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716016" y="1211042"/>
                        <a:ext cx="1581118" cy="8246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F98E52D1-4358-4C9F-BDF9-8C7EC9E9CE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717786"/>
              </p:ext>
            </p:extLst>
          </p:nvPr>
        </p:nvGraphicFramePr>
        <p:xfrm>
          <a:off x="6889750" y="1422400"/>
          <a:ext cx="15573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1" name="Equation" r:id="rId7" imgW="838080" imgH="215640" progId="Equation.DSMT4">
                  <p:embed/>
                </p:oleObj>
              </mc:Choice>
              <mc:Fallback>
                <p:oleObj name="Equation" r:id="rId7" imgW="838080" imgH="21564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9748F2C6-0531-4605-B57C-556A86EACC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89750" y="1422400"/>
                        <a:ext cx="1557338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151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EDE2F6-A895-4221-BB1D-CA2B2D81E417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Кривая эластичности спроса от цен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12E1A5E-C8B9-47B9-8D25-3C1F75F251C9}"/>
              </a:ext>
            </a:extLst>
          </p:cNvPr>
          <p:cNvGrpSpPr/>
          <p:nvPr/>
        </p:nvGrpSpPr>
        <p:grpSpPr>
          <a:xfrm>
            <a:off x="323528" y="980728"/>
            <a:ext cx="7416824" cy="5466932"/>
            <a:chOff x="323528" y="980728"/>
            <a:chExt cx="7416824" cy="5466932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31AACC12-CB30-4543-B287-865F248E2A6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507"/>
            <a:stretch/>
          </p:blipFill>
          <p:spPr>
            <a:xfrm>
              <a:off x="323528" y="980728"/>
              <a:ext cx="7416824" cy="5466932"/>
            </a:xfrm>
            <a:prstGeom prst="rect">
              <a:avLst/>
            </a:prstGeom>
          </p:spPr>
        </p:pic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478BF011-C026-4F3D-9123-448474574229}"/>
                </a:ext>
              </a:extLst>
            </p:cNvPr>
            <p:cNvSpPr/>
            <p:nvPr/>
          </p:nvSpPr>
          <p:spPr bwMode="auto">
            <a:xfrm>
              <a:off x="1331640" y="4653136"/>
              <a:ext cx="1800200" cy="1008112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F2B3EDCE-9939-44E3-8266-30B2F6F747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1087958"/>
              </p:ext>
            </p:extLst>
          </p:nvPr>
        </p:nvGraphicFramePr>
        <p:xfrm>
          <a:off x="1547664" y="4797152"/>
          <a:ext cx="1368152" cy="7135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Equation" r:id="rId5" imgW="850680" imgH="444240" progId="Equation.DSMT4">
                  <p:embed/>
                </p:oleObj>
              </mc:Choice>
              <mc:Fallback>
                <p:oleObj name="Equation" r:id="rId5" imgW="850680" imgH="44424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9748F2C6-0531-4605-B57C-556A86EACC9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47664" y="4797152"/>
                        <a:ext cx="1368152" cy="7135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A9C9DD27-AF79-4E9A-8DFB-9ADE162DF5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5467758"/>
              </p:ext>
            </p:extLst>
          </p:nvPr>
        </p:nvGraphicFramePr>
        <p:xfrm>
          <a:off x="1763688" y="1132976"/>
          <a:ext cx="7056784" cy="583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0" name="Equation" r:id="rId7" imgW="5359320" imgH="444240" progId="Equation.DSMT4">
                  <p:embed/>
                </p:oleObj>
              </mc:Choice>
              <mc:Fallback>
                <p:oleObj name="Equation" r:id="rId7" imgW="5359320" imgH="44424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F2B3EDCE-9939-44E3-8266-30B2F6F747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63688" y="1132976"/>
                        <a:ext cx="7056784" cy="583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BCA08C42-75FC-437F-8018-D2CD7FA03E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9808986"/>
              </p:ext>
            </p:extLst>
          </p:nvPr>
        </p:nvGraphicFramePr>
        <p:xfrm>
          <a:off x="2411760" y="1736099"/>
          <a:ext cx="2408238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1" name="Equation" r:id="rId9" imgW="1828800" imgH="507960" progId="Equation.DSMT4">
                  <p:embed/>
                </p:oleObj>
              </mc:Choice>
              <mc:Fallback>
                <p:oleObj name="Equation" r:id="rId9" imgW="1828800" imgH="507960" progId="Equation.DSMT4">
                  <p:embed/>
                  <p:pic>
                    <p:nvPicPr>
                      <p:cNvPr id="9" name="Объект 8">
                        <a:extLst>
                          <a:ext uri="{FF2B5EF4-FFF2-40B4-BE49-F238E27FC236}">
                            <a16:creationId xmlns:a16="http://schemas.microsoft.com/office/drawing/2014/main" id="{A9C9DD27-AF79-4E9A-8DFB-9ADE162DF5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11760" y="1736099"/>
                        <a:ext cx="2408238" cy="665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ABC52CDA-58E9-4C30-A14D-43DB0BCE75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36730"/>
              </p:ext>
            </p:extLst>
          </p:nvPr>
        </p:nvGraphicFramePr>
        <p:xfrm>
          <a:off x="2663527" y="2614909"/>
          <a:ext cx="936625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2" name="Equation" r:id="rId11" imgW="711000" imgH="228600" progId="Equation.DSMT4">
                  <p:embed/>
                </p:oleObj>
              </mc:Choice>
              <mc:Fallback>
                <p:oleObj name="Equation" r:id="rId11" imgW="711000" imgH="228600" progId="Equation.DSMT4">
                  <p:embed/>
                  <p:pic>
                    <p:nvPicPr>
                      <p:cNvPr id="11" name="Объект 10">
                        <a:extLst>
                          <a:ext uri="{FF2B5EF4-FFF2-40B4-BE49-F238E27FC236}">
                            <a16:creationId xmlns:a16="http://schemas.microsoft.com/office/drawing/2014/main" id="{BCA08C42-75FC-437F-8018-D2CD7FA03E9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63527" y="2614909"/>
                        <a:ext cx="936625" cy="300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04B8FBAF-38ED-46A7-A758-99BCB22578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161810"/>
              </p:ext>
            </p:extLst>
          </p:nvPr>
        </p:nvGraphicFramePr>
        <p:xfrm>
          <a:off x="4423075" y="2548235"/>
          <a:ext cx="11207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3" name="Equation" r:id="rId13" imgW="850680" imgH="279360" progId="Equation.DSMT4">
                  <p:embed/>
                </p:oleObj>
              </mc:Choice>
              <mc:Fallback>
                <p:oleObj name="Equation" r:id="rId13" imgW="850680" imgH="279360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ABC52CDA-58E9-4C30-A14D-43DB0BCE75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423075" y="2548235"/>
                        <a:ext cx="1120775" cy="366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BA1AA699-2702-4AA9-B348-C2B5B9C65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120774"/>
              </p:ext>
            </p:extLst>
          </p:nvPr>
        </p:nvGraphicFramePr>
        <p:xfrm>
          <a:off x="4476750" y="3309938"/>
          <a:ext cx="3857625" cy="111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4" name="Equation" r:id="rId15" imgW="2323800" imgH="672840" progId="Equation.DSMT4">
                  <p:embed/>
                </p:oleObj>
              </mc:Choice>
              <mc:Fallback>
                <p:oleObj name="Equation" r:id="rId15" imgW="2323800" imgH="672840" progId="Equation.DSMT4">
                  <p:embed/>
                  <p:pic>
                    <p:nvPicPr>
                      <p:cNvPr id="13" name="Объект 12">
                        <a:extLst>
                          <a:ext uri="{FF2B5EF4-FFF2-40B4-BE49-F238E27FC236}">
                            <a16:creationId xmlns:a16="http://schemas.microsoft.com/office/drawing/2014/main" id="{04B8FBAF-38ED-46A7-A758-99BCB22578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76750" y="3309938"/>
                        <a:ext cx="3857625" cy="1114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8825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EDE2F6-A895-4221-BB1D-CA2B2D81E417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Кривая эластичности спроса от цен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12E1A5E-C8B9-47B9-8D25-3C1F75F251C9}"/>
              </a:ext>
            </a:extLst>
          </p:cNvPr>
          <p:cNvGrpSpPr/>
          <p:nvPr/>
        </p:nvGrpSpPr>
        <p:grpSpPr>
          <a:xfrm>
            <a:off x="323528" y="980728"/>
            <a:ext cx="7416824" cy="5466932"/>
            <a:chOff x="323528" y="980728"/>
            <a:chExt cx="7416824" cy="5466932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31AACC12-CB30-4543-B287-865F248E2A6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507"/>
            <a:stretch/>
          </p:blipFill>
          <p:spPr>
            <a:xfrm>
              <a:off x="323528" y="980728"/>
              <a:ext cx="7416824" cy="5466932"/>
            </a:xfrm>
            <a:prstGeom prst="rect">
              <a:avLst/>
            </a:prstGeom>
          </p:spPr>
        </p:pic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478BF011-C026-4F3D-9123-448474574229}"/>
                </a:ext>
              </a:extLst>
            </p:cNvPr>
            <p:cNvSpPr/>
            <p:nvPr/>
          </p:nvSpPr>
          <p:spPr bwMode="auto">
            <a:xfrm>
              <a:off x="1331640" y="5196560"/>
              <a:ext cx="3240360" cy="50405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403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EDE2F6-A895-4221-BB1D-CA2B2D81E417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Кривая эластичности спроса от цен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A12E1A5E-C8B9-47B9-8D25-3C1F75F251C9}"/>
              </a:ext>
            </a:extLst>
          </p:cNvPr>
          <p:cNvGrpSpPr/>
          <p:nvPr/>
        </p:nvGrpSpPr>
        <p:grpSpPr>
          <a:xfrm>
            <a:off x="323528" y="980728"/>
            <a:ext cx="7416824" cy="5466932"/>
            <a:chOff x="323528" y="980728"/>
            <a:chExt cx="7416824" cy="5466932"/>
          </a:xfrm>
        </p:grpSpPr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31AACC12-CB30-4543-B287-865F248E2A6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507"/>
            <a:stretch/>
          </p:blipFill>
          <p:spPr>
            <a:xfrm>
              <a:off x="323528" y="980728"/>
              <a:ext cx="7416824" cy="5466932"/>
            </a:xfrm>
            <a:prstGeom prst="rect">
              <a:avLst/>
            </a:prstGeom>
          </p:spPr>
        </p:pic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478BF011-C026-4F3D-9123-448474574229}"/>
                </a:ext>
              </a:extLst>
            </p:cNvPr>
            <p:cNvSpPr/>
            <p:nvPr/>
          </p:nvSpPr>
          <p:spPr bwMode="auto">
            <a:xfrm>
              <a:off x="1331640" y="3717032"/>
              <a:ext cx="504056" cy="1983584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22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25B244-2009-447B-985B-8948203BAC3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88"/>
          <a:stretch/>
        </p:blipFill>
        <p:spPr>
          <a:xfrm>
            <a:off x="617526" y="980728"/>
            <a:ext cx="7908947" cy="5211098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243B8A-7E15-414A-A84C-2712FBC27726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Кривая валового дохода от реализации товара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36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7DD8466-C54A-4983-A7A7-88BDAD11BA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38"/>
          <a:stretch/>
        </p:blipFill>
        <p:spPr>
          <a:xfrm>
            <a:off x="611560" y="1340768"/>
            <a:ext cx="7758302" cy="468052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E41B788-1536-4A2E-BB0A-1C66873BEBDB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Формирование рыночной равновесной цены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08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325C53-9472-47FA-8EAE-783C0923D0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974"/>
          <a:stretch/>
        </p:blipFill>
        <p:spPr>
          <a:xfrm>
            <a:off x="1841984" y="908720"/>
            <a:ext cx="5460032" cy="542073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1407C87-E569-4C30-ABE1-965BFED5AAF4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Кривая </a:t>
            </a:r>
            <a:r>
              <a:rPr lang="ru-RU" sz="2000" b="1" spc="1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Лаффера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22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7D9AD2E-6BAC-493B-82BA-77030E59D7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52"/>
          <a:stretch/>
        </p:blipFill>
        <p:spPr>
          <a:xfrm>
            <a:off x="111729" y="876262"/>
            <a:ext cx="8920541" cy="5965647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9B65751-BBBC-4C94-A31C-EDF33E46DC17}"/>
              </a:ext>
            </a:extLst>
          </p:cNvPr>
          <p:cNvSpPr/>
          <p:nvPr/>
        </p:nvSpPr>
        <p:spPr>
          <a:xfrm>
            <a:off x="1043608" y="273848"/>
            <a:ext cx="7056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Ценовые последствия налоговых изменений</a:t>
            </a:r>
            <a:endParaRPr lang="ru-RU" sz="20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12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FE14A63-7E15-4CFE-9FF9-4B7B8FEE407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33"/>
          <a:stretch/>
        </p:blipFill>
        <p:spPr>
          <a:xfrm>
            <a:off x="598469" y="807317"/>
            <a:ext cx="7947062" cy="524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11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C3A1FC2-732A-4A1B-B1F7-FF6A3429AB4A}"/>
              </a:ext>
            </a:extLst>
          </p:cNvPr>
          <p:cNvSpPr/>
          <p:nvPr/>
        </p:nvSpPr>
        <p:spPr>
          <a:xfrm>
            <a:off x="971600" y="406291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С учетом фактора времени можно решать следующие задачи: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A5550F7-5299-4FF9-A499-6EC6CB605903}"/>
              </a:ext>
            </a:extLst>
          </p:cNvPr>
          <p:cNvSpPr/>
          <p:nvPr/>
        </p:nvSpPr>
        <p:spPr>
          <a:xfrm>
            <a:off x="755576" y="1152542"/>
            <a:ext cx="50508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55600"/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1) прогнозирование затрат и результатов;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B4D87B4-AD90-4DF5-975C-6B0D8A72B76B}"/>
              </a:ext>
            </a:extLst>
          </p:cNvPr>
          <p:cNvSpPr/>
          <p:nvPr/>
        </p:nvSpPr>
        <p:spPr>
          <a:xfrm>
            <a:off x="755576" y="1844824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2) определение распределенных во времени затрат и результатов в любой момент времени;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803A97B-9687-4EE9-807A-47D65706911F}"/>
              </a:ext>
            </a:extLst>
          </p:cNvPr>
          <p:cNvSpPr/>
          <p:nvPr/>
        </p:nvSpPr>
        <p:spPr>
          <a:xfrm>
            <a:off x="755576" y="2778639"/>
            <a:ext cx="7920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3) определение коэффициента дисконтирования (нормы доходности, процентной ставки) при известных начальных и будущих затратах и результатах. 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835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2D7B4CC-1FD2-4C21-A486-2EA0F7DCA7CA}"/>
              </a:ext>
            </a:extLst>
          </p:cNvPr>
          <p:cNvSpPr/>
          <p:nvPr/>
        </p:nvSpPr>
        <p:spPr>
          <a:xfrm>
            <a:off x="107504" y="332656"/>
            <a:ext cx="90364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Влияние фактора времени следует учитывать, исходя из двух точек зрения: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CC34241-946B-4BF5-8544-9B6608F530C8}"/>
              </a:ext>
            </a:extLst>
          </p:cNvPr>
          <p:cNvSpPr/>
          <p:nvPr/>
        </p:nvSpPr>
        <p:spPr>
          <a:xfrm>
            <a:off x="85180" y="1268760"/>
            <a:ext cx="9036496" cy="1883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из-за наличия инфляционных процессов, связанных с обесцениванием денег, необходимо учитывать покупательную способность денег, которая является различной в различные моменты времени при равной номинальной стоимости;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94D5061-5C86-4DFB-9868-15DA31C1BE79}"/>
              </a:ext>
            </a:extLst>
          </p:cNvPr>
          <p:cNvSpPr/>
          <p:nvPr/>
        </p:nvSpPr>
        <p:spPr>
          <a:xfrm>
            <a:off x="96342" y="3429000"/>
            <a:ext cx="9014172" cy="1421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из-за обращения денежных средств в виде капитала и получения дохода с оборота, ибо один и тот же капитал, имеющий большую скорость оборота, обеспечит большую величину дохода.</a:t>
            </a:r>
          </a:p>
        </p:txBody>
      </p:sp>
    </p:spTree>
    <p:extLst>
      <p:ext uri="{BB962C8B-B14F-4D97-AF65-F5344CB8AC3E}">
        <p14:creationId xmlns:p14="http://schemas.microsoft.com/office/powerpoint/2010/main" val="3288459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27CB5FD6-F352-47FE-8BAF-8B6D45FDEB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128764"/>
              </p:ext>
            </p:extLst>
          </p:nvPr>
        </p:nvGraphicFramePr>
        <p:xfrm>
          <a:off x="2843808" y="836712"/>
          <a:ext cx="2715731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5" name="Equation" r:id="rId3" imgW="914400" imgH="266400" progId="Equation.DSMT4">
                  <p:embed/>
                </p:oleObj>
              </mc:Choice>
              <mc:Fallback>
                <p:oleObj name="Equation" r:id="rId3" imgW="91440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43808" y="836712"/>
                        <a:ext cx="2715731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D59BF2A-0C87-48E1-A531-FEE550B7AB40}"/>
              </a:ext>
            </a:extLst>
          </p:cNvPr>
          <p:cNvSpPr/>
          <p:nvPr/>
        </p:nvSpPr>
        <p:spPr>
          <a:xfrm>
            <a:off x="251520" y="2132856"/>
            <a:ext cx="8640960" cy="2908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5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Р </a:t>
            </a:r>
            <a:r>
              <a:rPr lang="en-US" sz="25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– </a:t>
            </a:r>
            <a:r>
              <a:rPr lang="ru-RU" sz="2500" dirty="0">
                <a:solidFill>
                  <a:schemeClr val="accent2"/>
                </a:solidFill>
                <a:latin typeface="Times New Roman" panose="02020603050405020304" pitchFamily="18" charset="0"/>
              </a:rPr>
              <a:t>начальная оценка вложения</a:t>
            </a:r>
          </a:p>
          <a:p>
            <a:pPr indent="355600" algn="just">
              <a:lnSpc>
                <a:spcPct val="150000"/>
              </a:lnSpc>
            </a:pPr>
            <a:r>
              <a:rPr lang="en-US" sz="2500" i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i</a:t>
            </a:r>
            <a:r>
              <a:rPr lang="en-US" sz="25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</a:t>
            </a:r>
            <a:r>
              <a:rPr lang="ru-RU" sz="2500" dirty="0">
                <a:solidFill>
                  <a:schemeClr val="accent2"/>
                </a:solidFill>
                <a:latin typeface="Times New Roman" panose="02020603050405020304" pitchFamily="18" charset="0"/>
              </a:rPr>
              <a:t>коэффициент дисконтирования (процентная ставка, норма доходности)</a:t>
            </a:r>
          </a:p>
          <a:p>
            <a:pPr indent="355600" algn="just">
              <a:lnSpc>
                <a:spcPct val="150000"/>
              </a:lnSpc>
            </a:pPr>
            <a:r>
              <a:rPr lang="ru-RU" sz="2500" i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P</a:t>
            </a:r>
            <a:r>
              <a:rPr lang="ru-RU" sz="2500" baseline="-250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t</a:t>
            </a:r>
            <a:r>
              <a:rPr lang="en-US" sz="25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</a:t>
            </a:r>
            <a:r>
              <a:rPr lang="ru-RU" sz="25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вложения к концу </a:t>
            </a:r>
            <a:r>
              <a:rPr lang="ru-RU" sz="25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t</a:t>
            </a:r>
            <a:r>
              <a:rPr lang="en-US" sz="25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-</a:t>
            </a:r>
            <a:r>
              <a:rPr lang="ru-RU" sz="2500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го</a:t>
            </a:r>
            <a:r>
              <a:rPr lang="ru-RU" sz="2500" dirty="0">
                <a:solidFill>
                  <a:schemeClr val="accent2"/>
                </a:solidFill>
                <a:latin typeface="Times New Roman" panose="02020603050405020304" pitchFamily="18" charset="0"/>
              </a:rPr>
              <a:t> периода времени с момента вклада первоначальной суммы</a:t>
            </a:r>
            <a:endParaRPr lang="ru-RU" sz="25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71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447D46B-4135-48E5-BBCE-85156FE98390}"/>
              </a:ext>
            </a:extLst>
          </p:cNvPr>
          <p:cNvSpPr/>
          <p:nvPr/>
        </p:nvSpPr>
        <p:spPr>
          <a:xfrm>
            <a:off x="0" y="332656"/>
            <a:ext cx="9144000" cy="6038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Фактор времени усиливает действие фактора неопределенности. В общем случае при определении полезных результатов и затрат, зависящих от времени, основные виды неопределенности характеризуются следующими причинами:</a:t>
            </a:r>
          </a:p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быстрым изменением внешней среды (экономической, технологической, политической и т.п.) во времени;</a:t>
            </a:r>
          </a:p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отсутствием сведений о состоянии внешней среды в различные моменты времени;</a:t>
            </a:r>
          </a:p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недостаточной информацией о функционировании анализируемых систем в будущем;</a:t>
            </a:r>
          </a:p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отсутствием единого мнения участников выполнения проектов на отдельных этапах времени;</a:t>
            </a:r>
          </a:p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наличием конфликтных ситуаций, возникающих среди участников проекта;</a:t>
            </a:r>
          </a:p>
          <a:p>
            <a:pPr indent="355600"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• возникновением антагонизма между участниками проекта и внешней средой.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690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A90C1A5C-A247-4E6B-A08F-4F08031B06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831726"/>
              </p:ext>
            </p:extLst>
          </p:nvPr>
        </p:nvGraphicFramePr>
        <p:xfrm>
          <a:off x="2195736" y="1001006"/>
          <a:ext cx="4320481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2" name="Equation" r:id="rId3" imgW="1269720" imgH="444240" progId="Equation.DSMT4">
                  <p:embed/>
                </p:oleObj>
              </mc:Choice>
              <mc:Fallback>
                <p:oleObj name="Equation" r:id="rId3" imgW="126972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736" y="1001006"/>
                        <a:ext cx="4320481" cy="15121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1692FE9-1F65-4FB5-AD76-94CF0DA7FD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1052403"/>
              </p:ext>
            </p:extLst>
          </p:nvPr>
        </p:nvGraphicFramePr>
        <p:xfrm>
          <a:off x="2221136" y="3789040"/>
          <a:ext cx="4392332" cy="1410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3" name="Equation" r:id="rId5" imgW="1384200" imgH="444240" progId="Equation.DSMT4">
                  <p:embed/>
                </p:oleObj>
              </mc:Choice>
              <mc:Fallback>
                <p:oleObj name="Equation" r:id="rId5" imgW="138420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21136" y="3789040"/>
                        <a:ext cx="4392332" cy="1410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499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77144519-720F-402F-AF6B-74039DCC5B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401020"/>
              </p:ext>
            </p:extLst>
          </p:nvPr>
        </p:nvGraphicFramePr>
        <p:xfrm>
          <a:off x="201531" y="404664"/>
          <a:ext cx="8364537" cy="136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6" name="Equation" r:id="rId3" imgW="2717640" imgH="444240" progId="Equation.DSMT4">
                  <p:embed/>
                </p:oleObj>
              </mc:Choice>
              <mc:Fallback>
                <p:oleObj name="Equation" r:id="rId3" imgW="271764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531" y="404664"/>
                        <a:ext cx="8364537" cy="13668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17849406-75E3-4B56-896D-6F1D7E4791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059482"/>
              </p:ext>
            </p:extLst>
          </p:nvPr>
        </p:nvGraphicFramePr>
        <p:xfrm>
          <a:off x="192279" y="2304083"/>
          <a:ext cx="8759442" cy="280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7" name="Equation" r:id="rId5" imgW="2971800" imgH="952200" progId="Equation.DSMT4">
                  <p:embed/>
                </p:oleObj>
              </mc:Choice>
              <mc:Fallback>
                <p:oleObj name="Equation" r:id="rId5" imgW="2971800" imgH="952200" progId="Equation.DSMT4">
                  <p:embed/>
                  <p:pic>
                    <p:nvPicPr>
                      <p:cNvPr id="2" name="Объект 1">
                        <a:extLst>
                          <a:ext uri="{FF2B5EF4-FFF2-40B4-BE49-F238E27FC236}">
                            <a16:creationId xmlns:a16="http://schemas.microsoft.com/office/drawing/2014/main" id="{77144519-720F-402F-AF6B-74039DCC5B6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92279" y="2304083"/>
                        <a:ext cx="8759442" cy="2808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6139AD1-BFBD-4274-AFC4-8C71A5E38E86}"/>
              </a:ext>
            </a:extLst>
          </p:cNvPr>
          <p:cNvSpPr/>
          <p:nvPr/>
        </p:nvSpPr>
        <p:spPr>
          <a:xfrm>
            <a:off x="1335522" y="5465350"/>
            <a:ext cx="6472956" cy="960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где </a:t>
            </a:r>
            <a:r>
              <a:rPr lang="ru-RU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M</a:t>
            </a:r>
            <a:r>
              <a:rPr lang="en-US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f –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маржинальное значение функции</a:t>
            </a:r>
            <a: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f</a:t>
            </a:r>
            <a: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 точке </a:t>
            </a:r>
            <a:r>
              <a:rPr lang="ru-RU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х,</a:t>
            </a:r>
            <a:endParaRPr lang="ru-RU" sz="2000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i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Af</a:t>
            </a:r>
            <a:r>
              <a:rPr lang="en-US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 – </a:t>
            </a:r>
            <a:r>
              <a:rPr lang="ru-RU" sz="2000" dirty="0">
                <a:solidFill>
                  <a:schemeClr val="accent2"/>
                </a:solidFill>
                <a:latin typeface="Times New Roman" panose="02020603050405020304" pitchFamily="18" charset="0"/>
              </a:rPr>
              <a:t>среднее значение функции в точке </a:t>
            </a:r>
            <a:r>
              <a:rPr lang="ru-RU" sz="2000" i="1" dirty="0">
                <a:solidFill>
                  <a:schemeClr val="accent2"/>
                </a:solidFill>
                <a:latin typeface="Times New Roman" panose="02020603050405020304" pitchFamily="18" charset="0"/>
              </a:rPr>
              <a:t>х.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44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9BC6AFED-8E90-446B-8CD5-7DAE3E986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349069"/>
              </p:ext>
            </p:extLst>
          </p:nvPr>
        </p:nvGraphicFramePr>
        <p:xfrm>
          <a:off x="575556" y="1052736"/>
          <a:ext cx="8316924" cy="44765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79231">
                  <a:extLst>
                    <a:ext uri="{9D8B030D-6E8A-4147-A177-3AD203B41FA5}">
                      <a16:colId xmlns:a16="http://schemas.microsoft.com/office/drawing/2014/main" val="3393249957"/>
                    </a:ext>
                  </a:extLst>
                </a:gridCol>
                <a:gridCol w="2079231">
                  <a:extLst>
                    <a:ext uri="{9D8B030D-6E8A-4147-A177-3AD203B41FA5}">
                      <a16:colId xmlns:a16="http://schemas.microsoft.com/office/drawing/2014/main" val="120717538"/>
                    </a:ext>
                  </a:extLst>
                </a:gridCol>
                <a:gridCol w="2079231">
                  <a:extLst>
                    <a:ext uri="{9D8B030D-6E8A-4147-A177-3AD203B41FA5}">
                      <a16:colId xmlns:a16="http://schemas.microsoft.com/office/drawing/2014/main" val="2871906569"/>
                    </a:ext>
                  </a:extLst>
                </a:gridCol>
                <a:gridCol w="2079231">
                  <a:extLst>
                    <a:ext uri="{9D8B030D-6E8A-4147-A177-3AD203B41FA5}">
                      <a16:colId xmlns:a16="http://schemas.microsoft.com/office/drawing/2014/main" val="3757617730"/>
                    </a:ext>
                  </a:extLst>
                </a:gridCol>
              </a:tblGrid>
              <a:tr h="74608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Функция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Уравнение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Производная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Коэффициент эластичности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73189"/>
                  </a:ext>
                </a:extLst>
              </a:tr>
              <a:tr h="746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Линейная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041188"/>
                  </a:ext>
                </a:extLst>
              </a:tr>
              <a:tr h="746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Парабола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50155"/>
                  </a:ext>
                </a:extLst>
              </a:tr>
              <a:tr h="746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Гипербола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881593"/>
                  </a:ext>
                </a:extLst>
              </a:tr>
              <a:tr h="746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Показательная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6979493"/>
                  </a:ext>
                </a:extLst>
              </a:tr>
              <a:tr h="746086">
                <a:tc>
                  <a:txBody>
                    <a:bodyPr/>
                    <a:lstStyle/>
                    <a:p>
                      <a:pPr algn="l"/>
                      <a:r>
                        <a:rPr lang="ru-RU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2"/>
                          </a:solidFill>
                        </a:rPr>
                        <a:t>Степенная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accent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768778"/>
                  </a:ext>
                </a:extLst>
              </a:tr>
            </a:tbl>
          </a:graphicData>
        </a:graphic>
      </p:graphicFrame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D81559A-A893-4C41-9F31-A8C34377EE4A}"/>
              </a:ext>
            </a:extLst>
          </p:cNvPr>
          <p:cNvSpPr/>
          <p:nvPr/>
        </p:nvSpPr>
        <p:spPr>
          <a:xfrm>
            <a:off x="2195736" y="3326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Коэффициенты эластичности 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F6931D2-FA0F-4925-97E1-F5DA35D460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0376374"/>
              </p:ext>
            </p:extLst>
          </p:nvPr>
        </p:nvGraphicFramePr>
        <p:xfrm>
          <a:off x="2987824" y="1988840"/>
          <a:ext cx="118013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2" name="Equation" r:id="rId3" imgW="749160" imgH="228600" progId="Equation.DSMT4">
                  <p:embed/>
                </p:oleObj>
              </mc:Choice>
              <mc:Fallback>
                <p:oleObj name="Equation" r:id="rId3" imgW="7491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7824" y="1988840"/>
                        <a:ext cx="1180131" cy="360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CF70628-A967-4ABD-9CCD-0CE5CADF07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605609"/>
              </p:ext>
            </p:extLst>
          </p:nvPr>
        </p:nvGraphicFramePr>
        <p:xfrm>
          <a:off x="2702148" y="2699642"/>
          <a:ext cx="177958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3" name="Equation" r:id="rId5" imgW="1130040" imgH="266400" progId="Equation.DSMT4">
                  <p:embed/>
                </p:oleObj>
              </mc:Choice>
              <mc:Fallback>
                <p:oleObj name="Equation" r:id="rId5" imgW="1130040" imgH="26640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CF6931D2-FA0F-4925-97E1-F5DA35D460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02148" y="2699642"/>
                        <a:ext cx="1779588" cy="420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151DC557-A0DA-4A03-8653-7A86177722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028320"/>
              </p:ext>
            </p:extLst>
          </p:nvPr>
        </p:nvGraphicFramePr>
        <p:xfrm>
          <a:off x="3027363" y="3292475"/>
          <a:ext cx="110013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4" name="Equation" r:id="rId7" imgW="698400" imgH="457200" progId="Equation.DSMT4">
                  <p:embed/>
                </p:oleObj>
              </mc:Choice>
              <mc:Fallback>
                <p:oleObj name="Equation" r:id="rId7" imgW="698400" imgH="45720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CF6931D2-FA0F-4925-97E1-F5DA35D460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027363" y="3292475"/>
                        <a:ext cx="1100137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99BE4E1-F0F0-41FA-8E69-8206DE27B1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571053"/>
              </p:ext>
            </p:extLst>
          </p:nvPr>
        </p:nvGraphicFramePr>
        <p:xfrm>
          <a:off x="3136900" y="4224338"/>
          <a:ext cx="8794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5" name="Equation" r:id="rId9" imgW="558720" imgH="266400" progId="Equation.DSMT4">
                  <p:embed/>
                </p:oleObj>
              </mc:Choice>
              <mc:Fallback>
                <p:oleObj name="Equation" r:id="rId9" imgW="558720" imgH="26640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CF6931D2-FA0F-4925-97E1-F5DA35D460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136900" y="4224338"/>
                        <a:ext cx="87947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74A3117F-A683-41B5-8747-3B98568CE6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856397"/>
              </p:ext>
            </p:extLst>
          </p:nvPr>
        </p:nvGraphicFramePr>
        <p:xfrm>
          <a:off x="3146425" y="4876800"/>
          <a:ext cx="8604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6" name="Equation" r:id="rId11" imgW="545760" imgH="266400" progId="Equation.DSMT4">
                  <p:embed/>
                </p:oleObj>
              </mc:Choice>
              <mc:Fallback>
                <p:oleObj name="Equation" r:id="rId11" imgW="545760" imgH="266400" progId="Equation.DSMT4">
                  <p:embed/>
                  <p:pic>
                    <p:nvPicPr>
                      <p:cNvPr id="8" name="Объект 7">
                        <a:extLst>
                          <a:ext uri="{FF2B5EF4-FFF2-40B4-BE49-F238E27FC236}">
                            <a16:creationId xmlns:a16="http://schemas.microsoft.com/office/drawing/2014/main" id="{799BE4E1-F0F0-41FA-8E69-8206DE27B1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146425" y="4876800"/>
                        <a:ext cx="860425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5FE1DF75-F267-4D62-97FF-2DB9AF9BE0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011735"/>
              </p:ext>
            </p:extLst>
          </p:nvPr>
        </p:nvGraphicFramePr>
        <p:xfrm>
          <a:off x="5216525" y="1989138"/>
          <a:ext cx="7000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7" name="Equation" r:id="rId13" imgW="444240" imgH="228600" progId="Equation.DSMT4">
                  <p:embed/>
                </p:oleObj>
              </mc:Choice>
              <mc:Fallback>
                <p:oleObj name="Equation" r:id="rId13" imgW="444240" imgH="22860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CF6931D2-FA0F-4925-97E1-F5DA35D460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16525" y="1989138"/>
                        <a:ext cx="700088" cy="36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EF82F0B7-2D3D-446E-984D-A63AA551CF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990624"/>
              </p:ext>
            </p:extLst>
          </p:nvPr>
        </p:nvGraphicFramePr>
        <p:xfrm>
          <a:off x="4887913" y="2760663"/>
          <a:ext cx="13589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8" name="Equation" r:id="rId15" imgW="863280" imgH="228600" progId="Equation.DSMT4">
                  <p:embed/>
                </p:oleObj>
              </mc:Choice>
              <mc:Fallback>
                <p:oleObj name="Equation" r:id="rId15" imgW="863280" imgH="228600" progId="Equation.DSMT4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:a16="http://schemas.microsoft.com/office/drawing/2014/main" id="{5FE1DF75-F267-4D62-97FF-2DB9AF9BE02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887913" y="2760663"/>
                        <a:ext cx="1358900" cy="360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5B413FE4-60F0-4BB4-B56E-21AC7EAC7D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318956"/>
              </p:ext>
            </p:extLst>
          </p:nvPr>
        </p:nvGraphicFramePr>
        <p:xfrm>
          <a:off x="5037138" y="3292475"/>
          <a:ext cx="1058862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9" name="Equation" r:id="rId17" imgW="672840" imgH="457200" progId="Equation.DSMT4">
                  <p:embed/>
                </p:oleObj>
              </mc:Choice>
              <mc:Fallback>
                <p:oleObj name="Equation" r:id="rId17" imgW="672840" imgH="457200" progId="Equation.DSMT4">
                  <p:embed/>
                  <p:pic>
                    <p:nvPicPr>
                      <p:cNvPr id="12" name="Объект 11">
                        <a:extLst>
                          <a:ext uri="{FF2B5EF4-FFF2-40B4-BE49-F238E27FC236}">
                            <a16:creationId xmlns:a16="http://schemas.microsoft.com/office/drawing/2014/main" id="{EF82F0B7-2D3D-446E-984D-A63AA551CF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037138" y="3292475"/>
                        <a:ext cx="1058862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6137D365-1F53-44EF-BDD7-0EAE8615AE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202507"/>
              </p:ext>
            </p:extLst>
          </p:nvPr>
        </p:nvGraphicFramePr>
        <p:xfrm>
          <a:off x="4878388" y="4206875"/>
          <a:ext cx="13779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0" name="Equation" r:id="rId19" imgW="876240" imgH="266400" progId="Equation.DSMT4">
                  <p:embed/>
                </p:oleObj>
              </mc:Choice>
              <mc:Fallback>
                <p:oleObj name="Equation" r:id="rId19" imgW="876240" imgH="266400" progId="Equation.DSMT4">
                  <p:embed/>
                  <p:pic>
                    <p:nvPicPr>
                      <p:cNvPr id="14" name="Объект 13">
                        <a:extLst>
                          <a:ext uri="{FF2B5EF4-FFF2-40B4-BE49-F238E27FC236}">
                            <a16:creationId xmlns:a16="http://schemas.microsoft.com/office/drawing/2014/main" id="{5B413FE4-60F0-4BB4-B56E-21AC7EAC7D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878388" y="4206875"/>
                        <a:ext cx="137795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>
            <a:extLst>
              <a:ext uri="{FF2B5EF4-FFF2-40B4-BE49-F238E27FC236}">
                <a16:creationId xmlns:a16="http://schemas.microsoft.com/office/drawing/2014/main" id="{24293C0C-0FA8-42C5-9D06-00D4A141C4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178366"/>
              </p:ext>
            </p:extLst>
          </p:nvPr>
        </p:nvGraphicFramePr>
        <p:xfrm>
          <a:off x="4948238" y="4941888"/>
          <a:ext cx="1219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1" name="Equation" r:id="rId21" imgW="774360" imgH="266400" progId="Equation.DSMT4">
                  <p:embed/>
                </p:oleObj>
              </mc:Choice>
              <mc:Fallback>
                <p:oleObj name="Equation" r:id="rId21" imgW="774360" imgH="266400" progId="Equation.DSMT4">
                  <p:embed/>
                  <p:pic>
                    <p:nvPicPr>
                      <p:cNvPr id="16" name="Объект 15">
                        <a:extLst>
                          <a:ext uri="{FF2B5EF4-FFF2-40B4-BE49-F238E27FC236}">
                            <a16:creationId xmlns:a16="http://schemas.microsoft.com/office/drawing/2014/main" id="{6137D365-1F53-44EF-BDD7-0EAE8615AE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4948238" y="4941888"/>
                        <a:ext cx="1219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9A513269-BD7F-41C4-9256-90D54C8AFC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584778"/>
              </p:ext>
            </p:extLst>
          </p:nvPr>
        </p:nvGraphicFramePr>
        <p:xfrm>
          <a:off x="6900971" y="1855311"/>
          <a:ext cx="1775485" cy="627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2" name="Equation" r:id="rId23" imgW="1701720" imgH="672840" progId="Equation.DSMT4">
                  <p:embed/>
                </p:oleObj>
              </mc:Choice>
              <mc:Fallback>
                <p:oleObj name="Equation" r:id="rId23" imgW="1701720" imgH="672840" progId="Equation.DSMT4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CF6931D2-FA0F-4925-97E1-F5DA35D460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900971" y="1855311"/>
                        <a:ext cx="1775485" cy="6270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7CFF4EC8-AC26-4DD4-9788-C70C9E5AF9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2626214"/>
              </p:ext>
            </p:extLst>
          </p:nvPr>
        </p:nvGraphicFramePr>
        <p:xfrm>
          <a:off x="7013574" y="2697163"/>
          <a:ext cx="1554869" cy="428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3" name="Equation" r:id="rId25" imgW="1485720" imgH="457200" progId="Equation.DSMT4">
                  <p:embed/>
                </p:oleObj>
              </mc:Choice>
              <mc:Fallback>
                <p:oleObj name="Equation" r:id="rId25" imgW="1485720" imgH="457200" progId="Equation.DSMT4">
                  <p:embed/>
                  <p:pic>
                    <p:nvPicPr>
                      <p:cNvPr id="20" name="Объект 19">
                        <a:extLst>
                          <a:ext uri="{FF2B5EF4-FFF2-40B4-BE49-F238E27FC236}">
                            <a16:creationId xmlns:a16="http://schemas.microsoft.com/office/drawing/2014/main" id="{9A513269-BD7F-41C4-9256-90D54C8AFC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7013574" y="2697163"/>
                        <a:ext cx="1554869" cy="4285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id="{20BA2A39-9CB5-4834-84DE-10D96B3666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1058942"/>
              </p:ext>
            </p:extLst>
          </p:nvPr>
        </p:nvGraphicFramePr>
        <p:xfrm>
          <a:off x="7164825" y="3368268"/>
          <a:ext cx="124777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4" name="Equation" r:id="rId27" imgW="1193760" imgH="672840" progId="Equation.DSMT4">
                  <p:embed/>
                </p:oleObj>
              </mc:Choice>
              <mc:Fallback>
                <p:oleObj name="Equation" r:id="rId27" imgW="1193760" imgH="672840" progId="Equation.DSMT4">
                  <p:embed/>
                  <p:pic>
                    <p:nvPicPr>
                      <p:cNvPr id="22" name="Объект 21">
                        <a:extLst>
                          <a:ext uri="{FF2B5EF4-FFF2-40B4-BE49-F238E27FC236}">
                            <a16:creationId xmlns:a16="http://schemas.microsoft.com/office/drawing/2014/main" id="{7CFF4EC8-AC26-4DD4-9788-C70C9E5AF9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7164825" y="3368268"/>
                        <a:ext cx="1247775" cy="631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2C5032C4-A7EE-4695-99FD-8726A44DBC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1217496"/>
              </p:ext>
            </p:extLst>
          </p:nvPr>
        </p:nvGraphicFramePr>
        <p:xfrm>
          <a:off x="7131104" y="4310538"/>
          <a:ext cx="1438219" cy="31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5" name="Equation" r:id="rId29" imgW="990360" imgH="241200" progId="Equation.DSMT4">
                  <p:embed/>
                </p:oleObj>
              </mc:Choice>
              <mc:Fallback>
                <p:oleObj name="Equation" r:id="rId29" imgW="990360" imgH="241200" progId="Equation.DSMT4">
                  <p:embed/>
                  <p:pic>
                    <p:nvPicPr>
                      <p:cNvPr id="24" name="Объект 23">
                        <a:extLst>
                          <a:ext uri="{FF2B5EF4-FFF2-40B4-BE49-F238E27FC236}">
                            <a16:creationId xmlns:a16="http://schemas.microsoft.com/office/drawing/2014/main" id="{20BA2A39-9CB5-4834-84DE-10D96B3666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7131104" y="4310538"/>
                        <a:ext cx="1438219" cy="31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>
            <a:extLst>
              <a:ext uri="{FF2B5EF4-FFF2-40B4-BE49-F238E27FC236}">
                <a16:creationId xmlns:a16="http://schemas.microsoft.com/office/drawing/2014/main" id="{BBE4E883-ED25-47F4-84A5-2A799B2532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5706627"/>
              </p:ext>
            </p:extLst>
          </p:nvPr>
        </p:nvGraphicFramePr>
        <p:xfrm>
          <a:off x="7331075" y="5027613"/>
          <a:ext cx="10334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6" name="Equation" r:id="rId31" imgW="711000" imgH="241200" progId="Equation.DSMT4">
                  <p:embed/>
                </p:oleObj>
              </mc:Choice>
              <mc:Fallback>
                <p:oleObj name="Equation" r:id="rId31" imgW="711000" imgH="241200" progId="Equation.DSMT4">
                  <p:embed/>
                  <p:pic>
                    <p:nvPicPr>
                      <p:cNvPr id="26" name="Объект 25">
                        <a:extLst>
                          <a:ext uri="{FF2B5EF4-FFF2-40B4-BE49-F238E27FC236}">
                            <a16:creationId xmlns:a16="http://schemas.microsoft.com/office/drawing/2014/main" id="{2C5032C4-A7EE-4695-99FD-8726A44DBC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7331075" y="5027613"/>
                        <a:ext cx="1033463" cy="31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0795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EA1C29A4-C833-4A50-AD44-F6DC6471F3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718353"/>
              </p:ext>
            </p:extLst>
          </p:nvPr>
        </p:nvGraphicFramePr>
        <p:xfrm>
          <a:off x="683568" y="332656"/>
          <a:ext cx="7416824" cy="625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4" name="Equation" r:id="rId3" imgW="2705040" imgH="228600" progId="Equation.DSMT4">
                  <p:embed/>
                </p:oleObj>
              </mc:Choice>
              <mc:Fallback>
                <p:oleObj name="Equation" r:id="rId3" imgW="2705040" imgH="228600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A1692FE9-1F65-4FB5-AD76-94CF0DA7FD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332656"/>
                        <a:ext cx="7416824" cy="62549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A97E479F-D0C1-4ED1-BA31-E7BF719C5E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088587"/>
              </p:ext>
            </p:extLst>
          </p:nvPr>
        </p:nvGraphicFramePr>
        <p:xfrm>
          <a:off x="1214809" y="1556792"/>
          <a:ext cx="6354341" cy="12898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Equation" r:id="rId5" imgW="2247840" imgH="457200" progId="Equation.DSMT4">
                  <p:embed/>
                </p:oleObj>
              </mc:Choice>
              <mc:Fallback>
                <p:oleObj name="Equation" r:id="rId5" imgW="2247840" imgH="457200" progId="Equation.DSMT4">
                  <p:embed/>
                  <p:pic>
                    <p:nvPicPr>
                      <p:cNvPr id="2" name="Объект 1">
                        <a:extLst>
                          <a:ext uri="{FF2B5EF4-FFF2-40B4-BE49-F238E27FC236}">
                            <a16:creationId xmlns:a16="http://schemas.microsoft.com/office/drawing/2014/main" id="{EA1C29A4-C833-4A50-AD44-F6DC6471F3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4809" y="1556792"/>
                        <a:ext cx="6354341" cy="12898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68F8CD2-7301-4A9B-8E07-FBDEB7FD1D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444640"/>
              </p:ext>
            </p:extLst>
          </p:nvPr>
        </p:nvGraphicFramePr>
        <p:xfrm>
          <a:off x="139999" y="3391292"/>
          <a:ext cx="8864002" cy="211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6" name="Equation" r:id="rId7" imgW="4190760" imgH="1002960" progId="Equation.DSMT4">
                  <p:embed/>
                </p:oleObj>
              </mc:Choice>
              <mc:Fallback>
                <p:oleObj name="Equation" r:id="rId7" imgW="4190760" imgH="1002960" progId="Equation.DSMT4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:a16="http://schemas.microsoft.com/office/drawing/2014/main" id="{A97E479F-D0C1-4ED1-BA31-E7BF719C5EF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9999" y="3391292"/>
                        <a:ext cx="8864002" cy="21170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745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374</Words>
  <Application>Microsoft Office PowerPoint</Application>
  <PresentationFormat>Экран (4:3)</PresentationFormat>
  <Paragraphs>46</Paragraphs>
  <Slides>18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Times New Roman</vt:lpstr>
      <vt:lpstr>Оформление по умолчанию</vt:lpstr>
      <vt:lpstr>Equation</vt:lpstr>
      <vt:lpstr>MathType 6.0 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149</cp:revision>
  <dcterms:created xsi:type="dcterms:W3CDTF">2004-02-20T08:27:47Z</dcterms:created>
  <dcterms:modified xsi:type="dcterms:W3CDTF">2020-10-26T12:34:08Z</dcterms:modified>
</cp:coreProperties>
</file>